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3"/>
    <p:sldMasterId id="2147483649" r:id="rId4"/>
  </p:sldMasterIdLst>
  <p:notesMasterIdLst>
    <p:notesMasterId r:id="rId19"/>
  </p:notesMasterIdLst>
  <p:handoutMasterIdLst>
    <p:handoutMasterId r:id="rId20"/>
  </p:handoutMasterIdLst>
  <p:sldIdLst>
    <p:sldId id="256" r:id="rId5"/>
    <p:sldId id="327" r:id="rId6"/>
    <p:sldId id="284" r:id="rId7"/>
    <p:sldId id="335" r:id="rId8"/>
    <p:sldId id="336" r:id="rId9"/>
    <p:sldId id="332" r:id="rId10"/>
    <p:sldId id="334" r:id="rId11"/>
    <p:sldId id="272" r:id="rId12"/>
    <p:sldId id="282" r:id="rId13"/>
    <p:sldId id="338" r:id="rId14"/>
    <p:sldId id="339" r:id="rId15"/>
    <p:sldId id="340" r:id="rId16"/>
    <p:sldId id="341" r:id="rId17"/>
    <p:sldId id="263" r:id="rId18"/>
  </p:sldIdLst>
  <p:sldSz cx="9906000" cy="6858000" type="A4"/>
  <p:notesSz cx="7086600" cy="102219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58" autoAdjust="0"/>
    <p:restoredTop sz="95479" autoAdjust="0"/>
  </p:normalViewPr>
  <p:slideViewPr>
    <p:cSldViewPr>
      <p:cViewPr varScale="1">
        <p:scale>
          <a:sx n="121" d="100"/>
          <a:sy n="121" d="100"/>
        </p:scale>
        <p:origin x="1680" y="176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11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7" d="100"/>
        <a:sy n="107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3220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4788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4788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CBFC2FC-AB15-4A86-A090-42EA9D9D8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1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media/image3.png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/>
          <p:cNvSpPr>
            <a:spLocks noChangeArrowheads="1"/>
          </p:cNvSpPr>
          <p:nvPr/>
        </p:nvSpPr>
        <p:spPr bwMode="auto">
          <a:xfrm>
            <a:off x="0" y="0"/>
            <a:ext cx="7086600" cy="1022191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014788" y="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776288" y="766763"/>
            <a:ext cx="5532437" cy="383063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8025" y="4856163"/>
            <a:ext cx="56689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70915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014788" y="970915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705325CD-D4D1-46AB-A07B-76CAD4A152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296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4B24E597-641E-4831-92E7-FE32F3EB8DD0}" type="slidenum">
              <a:rPr lang="en-GB">
                <a:solidFill>
                  <a:srgbClr val="000000"/>
                </a:solidFill>
                <a:latin typeface="Times New Roman" pitchFamily="18" charset="0"/>
              </a:rPr>
              <a:pPr/>
              <a:t>1</a:t>
            </a:fld>
            <a:endParaRPr lang="en-GB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1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774700" y="766763"/>
            <a:ext cx="5537200" cy="38338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70550" cy="4598987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8902" tIns="49451" rIns="98902" bIns="49451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705325CD-D4D1-46AB-A07B-76CAD4A15258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02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have multiple </a:t>
            </a:r>
            <a:r>
              <a:rPr lang="en-US" dirty="0" err="1"/>
              <a:t>elif</a:t>
            </a:r>
            <a:r>
              <a:rPr lang="en-US" dirty="0"/>
              <a:t> conditions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705325CD-D4D1-46AB-A07B-76CAD4A15258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523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6288" y="766763"/>
            <a:ext cx="5532437" cy="38306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705325CD-D4D1-46AB-A07B-76CAD4A15258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7170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705325CD-D4D1-46AB-A07B-76CAD4A15258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3515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3FACB9-4E35-4CB3-835A-2EBF55FAEDE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31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  <a:defRPr/>
            </a:pPr>
            <a:r>
              <a:rPr lang="en-US" dirty="0"/>
              <a:t>Can also have an increment value 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# Now use values in a range but increment by 2</a:t>
            </a:r>
            <a:b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print('</a:t>
            </a:r>
            <a:r>
              <a:rPr lang="en-GB" sz="1200" b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Print out values in a range with an increment of 2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')</a:t>
            </a:r>
            <a:b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GB" sz="1200" b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for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GB" sz="1200" b="1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in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 range(0, 10, 2):</a:t>
            </a:r>
            <a:b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    print(</a:t>
            </a:r>
            <a:r>
              <a:rPr lang="en-GB" sz="1200" kern="1200" dirty="0" err="1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, ' ', end='')</a:t>
            </a:r>
            <a:b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print()</a:t>
            </a:r>
            <a:b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</a:b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print('Done’)</a:t>
            </a:r>
          </a:p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  <a:defRPr/>
            </a:pPr>
            <a:endParaRPr lang="en-GB" sz="1200" kern="1200" dirty="0">
              <a:solidFill>
                <a:srgbClr val="000000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  <a:defRPr/>
            </a:pPr>
            <a:r>
              <a:rPr lang="en-GB" sz="1200" kern="1200" dirty="0">
                <a:solidFill>
                  <a:srgbClr val="000000"/>
                </a:solidFill>
                <a:effectLst/>
                <a:latin typeface="Times New Roman" pitchFamily="18" charset="0"/>
                <a:ea typeface="+mn-ea"/>
                <a:cs typeface="+mn-cs"/>
              </a:rPr>
              <a:t>Can also do 10, 0, -2 to count down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705325CD-D4D1-46AB-A07B-76CAD4A15258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078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AA5FB-1A88-4438-BFBB-9BBB90E531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5734D-DD4C-4AFE-A48C-C042F044E4B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61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7814"/>
            <a:ext cx="222713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7814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08A648-AA13-472B-B8F8-A061FAD948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577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331D7C-3F02-481D-A2CB-CE756043E4B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29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999C5-CA01-4C37-9A77-0BC9D4DCC8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73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ECA9A-3BFE-4494-AE79-033AB3181B4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3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4964"/>
            <a:ext cx="4373431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4964"/>
            <a:ext cx="437515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55E91-4FFC-497B-9460-CB8D1F1E6E6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72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E5E714-687B-490B-BC5F-848B0211A5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62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BA0F8F-584F-4FE6-8B99-D18FEFDE60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65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BC1AD-34F6-412E-A983-7210815D512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905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6ED-34ED-4D17-86C5-68EFDB043C1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26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317CFC-9530-4DD8-A082-6933CE16E3A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156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58291-C605-4591-98C4-EA212E3823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96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61CE-61F8-4BC5-8BB3-B0A0F0B4CA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186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685800"/>
            <a:ext cx="2227131" cy="5443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85800"/>
            <a:ext cx="6521450" cy="5443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37626-AC2C-4FBA-AD1A-B46461F8D7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6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85801"/>
            <a:ext cx="8418381" cy="21256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173BD-EAA9-43F3-A181-9BB25AB1E92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18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FDBB7-AE6C-44A4-9354-E420422B6D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30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73431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0200"/>
            <a:ext cx="4375150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91112-9BC8-4B82-B6DA-AD3952AEF20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26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22EFEF-B460-41E1-B380-21E0D72C1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8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55FF55-9A51-49BC-91F0-BC8E688F18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ADF69-52E3-48D5-99E7-63105AE4C1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9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FB47-FC34-470D-975D-818673632D6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24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B56B33-355B-4F00-98F1-AAA0DA53B9B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7814"/>
            <a:ext cx="8913681" cy="113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3681" cy="452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28229" y="6524626"/>
            <a:ext cx="23096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393149" y="6524626"/>
            <a:ext cx="31351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137136" y="6524626"/>
            <a:ext cx="2309681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D170E260-D032-4AF5-A4B0-E2382247C2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0" y="0"/>
            <a:ext cx="247650" cy="2286000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95300" y="1447800"/>
            <a:ext cx="8750300" cy="1588"/>
          </a:xfrm>
          <a:prstGeom prst="line">
            <a:avLst/>
          </a:prstGeom>
          <a:noFill/>
          <a:ln w="19080">
            <a:solidFill>
              <a:srgbClr val="00008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3" name="Rectangle 8"/>
          <p:cNvSpPr>
            <a:spLocks noChangeArrowheads="1"/>
          </p:cNvSpPr>
          <p:nvPr/>
        </p:nvSpPr>
        <p:spPr bwMode="auto">
          <a:xfrm>
            <a:off x="0" y="2286000"/>
            <a:ext cx="247650" cy="228600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Rectangle 9"/>
          <p:cNvSpPr>
            <a:spLocks noChangeArrowheads="1"/>
          </p:cNvSpPr>
          <p:nvPr/>
        </p:nvSpPr>
        <p:spPr bwMode="auto">
          <a:xfrm>
            <a:off x="0" y="4572000"/>
            <a:ext cx="247650" cy="2286000"/>
          </a:xfrm>
          <a:prstGeom prst="rect">
            <a:avLst/>
          </a:prstGeom>
          <a:solidFill>
            <a:srgbClr val="00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85801"/>
            <a:ext cx="8418381" cy="212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95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384550" y="6248401"/>
            <a:ext cx="31351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>
              <a:buFont typeface="Verdana" pitchFamily="34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099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EBBAEC79-F64B-4999-8F10-F75F3E166C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graphicFrame>
        <p:nvGraphicFramePr>
          <p:cNvPr id="2054" name="Object 5"/>
          <p:cNvGraphicFramePr>
            <a:graphicFrameLocks noChangeAspect="1"/>
          </p:cNvGraphicFramePr>
          <p:nvPr/>
        </p:nvGraphicFramePr>
        <p:xfrm>
          <a:off x="271728" y="2924176"/>
          <a:ext cx="9283435" cy="19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7591552" imgH="391770" progId="">
                  <p:embed/>
                </p:oleObj>
              </mc:Choice>
              <mc:Fallback>
                <p:oleObj r:id="rId14" imgW="7591552" imgH="391770" progId="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728" y="2924176"/>
                        <a:ext cx="9283435" cy="195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5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4964"/>
            <a:ext cx="8913681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B317A-B09E-4609-B950-7F75FB78108D}" type="slidenum">
              <a:rPr lang="en-GB"/>
              <a:pPr>
                <a:defRPr/>
              </a:pPr>
              <a:t>1</a:t>
            </a:fld>
            <a:endParaRPr lang="en-GB"/>
          </a:p>
        </p:txBody>
      </p:sp>
      <p:sp>
        <p:nvSpPr>
          <p:cNvPr id="3075" name="Rectangle 1"/>
          <p:cNvSpPr>
            <a:spLocks noGrp="1" noChangeArrowheads="1"/>
          </p:cNvSpPr>
          <p:nvPr>
            <p:ph type="title"/>
          </p:nvPr>
        </p:nvSpPr>
        <p:spPr>
          <a:xfrm>
            <a:off x="704851" y="692150"/>
            <a:ext cx="8424863" cy="2127250"/>
          </a:xfrm>
        </p:spPr>
        <p:txBody>
          <a:bodyPr/>
          <a:lstStyle/>
          <a:p>
            <a:pPr algn="ctr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Flow of Control</a:t>
            </a: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52600" y="3270250"/>
            <a:ext cx="6400800" cy="2209800"/>
          </a:xfrm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000"/>
              <a:t>Kevin Cunningham</a:t>
            </a:r>
            <a:endParaRPr lang="en-GB" sz="3000" dirty="0"/>
          </a:p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3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3297B-A3AD-894C-ABA5-CC60C83D6BF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31CDB-74C2-064B-9CA1-3895C1ECE9B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E8A3C1-B87E-F24F-842D-97891F710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4997193"/>
            <a:ext cx="1287297" cy="867032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274ADF89-FF47-96A1-B25A-D389DD57C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504" y="4716517"/>
            <a:ext cx="1439272" cy="11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AC3B9-A68C-BB4A-B80F-8A5F909C4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(conditional)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C8215-A04C-2C4C-B1E4-7817C36E8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500" y="1454963"/>
            <a:ext cx="8913681" cy="4529138"/>
          </a:xfrm>
        </p:spPr>
        <p:txBody>
          <a:bodyPr/>
          <a:lstStyle/>
          <a:p>
            <a:r>
              <a:rPr lang="en-US" sz="2400" dirty="0"/>
              <a:t>Basic form</a:t>
            </a:r>
          </a:p>
          <a:p>
            <a:endParaRPr lang="en-US" sz="2400" dirty="0"/>
          </a:p>
          <a:p>
            <a:pPr lvl="1"/>
            <a:r>
              <a:rPr lang="en-US" sz="2000" dirty="0"/>
              <a:t>again note the indentation (very important)</a:t>
            </a:r>
          </a:p>
          <a:p>
            <a:r>
              <a:rPr lang="en-US" sz="2400" dirty="0"/>
              <a:t>An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41BF4-60A2-1441-9D67-A7F3B346C2F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80226-D5DF-A341-892A-F4A6ACD7B06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F6D72-298E-2147-81FD-5B9B5AEE60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611036-0EF9-AF45-AF4C-AD6F90ACBC9F}"/>
              </a:ext>
            </a:extLst>
          </p:cNvPr>
          <p:cNvSpPr txBox="1"/>
          <p:nvPr/>
        </p:nvSpPr>
        <p:spPr>
          <a:xfrm>
            <a:off x="2734899" y="1669243"/>
            <a:ext cx="403244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&lt;test-condition-is-true&gt;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statement or statements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7E1F9-7456-FA47-8182-72F016A9FC7F}"/>
              </a:ext>
            </a:extLst>
          </p:cNvPr>
          <p:cNvSpPr txBox="1"/>
          <p:nvPr/>
        </p:nvSpPr>
        <p:spPr>
          <a:xfrm>
            <a:off x="1424608" y="3467576"/>
            <a:ext cx="5128098" cy="31393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tx1"/>
                </a:solidFill>
              </a:rPr>
              <a:t>v</a:t>
            </a:r>
            <a:r>
              <a:rPr lang="en-GB" dirty="0" err="1">
                <a:solidFill>
                  <a:schemeClr val="tx1"/>
                </a:solidFill>
                <a:effectLst/>
              </a:rPr>
              <a:t>alid_data</a:t>
            </a:r>
            <a:r>
              <a:rPr lang="en-GB" dirty="0">
                <a:solidFill>
                  <a:schemeClr val="tx1"/>
                </a:solidFill>
                <a:effectLst/>
              </a:rPr>
              <a:t> = False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b="1" dirty="0">
                <a:solidFill>
                  <a:srgbClr val="0000FF"/>
                </a:solidFill>
                <a:effectLst/>
              </a:rPr>
              <a:t>while</a:t>
            </a:r>
            <a:r>
              <a:rPr lang="en-GB" dirty="0">
                <a:solidFill>
                  <a:schemeClr val="tx1"/>
                </a:solidFill>
                <a:effectLst/>
              </a:rPr>
              <a:t> </a:t>
            </a:r>
            <a:r>
              <a:rPr lang="en-GB" b="1" dirty="0">
                <a:solidFill>
                  <a:schemeClr val="tx1"/>
                </a:solidFill>
                <a:effectLst/>
              </a:rPr>
              <a:t>not</a:t>
            </a:r>
            <a:r>
              <a:rPr lang="en-GB" dirty="0">
                <a:solidFill>
                  <a:schemeClr val="tx1"/>
                </a:solidFill>
                <a:effectLst/>
              </a:rPr>
              <a:t> </a:t>
            </a:r>
            <a:r>
              <a:rPr lang="en-GB" dirty="0" err="1">
                <a:solidFill>
                  <a:schemeClr val="tx1"/>
                </a:solidFill>
                <a:effectLst/>
              </a:rPr>
              <a:t>valid_data</a:t>
            </a:r>
            <a:r>
              <a:rPr lang="en-GB" dirty="0">
                <a:solidFill>
                  <a:schemeClr val="tx1"/>
                </a:solidFill>
                <a:effectLst/>
              </a:rPr>
              <a:t>: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    age = int(input('Please enter your age: '))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    </a:t>
            </a:r>
            <a:r>
              <a:rPr lang="en-GB" b="1" dirty="0">
                <a:solidFill>
                  <a:schemeClr val="tx1"/>
                </a:solidFill>
                <a:effectLst/>
              </a:rPr>
              <a:t>if</a:t>
            </a:r>
            <a:r>
              <a:rPr lang="en-GB" dirty="0">
                <a:solidFill>
                  <a:schemeClr val="tx1"/>
                </a:solidFill>
                <a:effectLst/>
              </a:rPr>
              <a:t> age &lt; 0 </a:t>
            </a:r>
            <a:r>
              <a:rPr lang="en-GB" b="1" dirty="0">
                <a:solidFill>
                  <a:schemeClr val="tx1"/>
                </a:solidFill>
                <a:effectLst/>
              </a:rPr>
              <a:t>or</a:t>
            </a:r>
            <a:r>
              <a:rPr lang="en-GB" dirty="0">
                <a:solidFill>
                  <a:schemeClr val="tx1"/>
                </a:solidFill>
                <a:effectLst/>
              </a:rPr>
              <a:t> age &gt; 120: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        print('invalid Age')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    </a:t>
            </a:r>
            <a:r>
              <a:rPr lang="en-GB" b="1" dirty="0">
                <a:solidFill>
                  <a:schemeClr val="tx1"/>
                </a:solidFill>
                <a:effectLst/>
              </a:rPr>
              <a:t>else</a:t>
            </a:r>
            <a:r>
              <a:rPr lang="en-GB" dirty="0">
                <a:solidFill>
                  <a:schemeClr val="tx1"/>
                </a:solidFill>
                <a:effectLst/>
              </a:rPr>
              <a:t>: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        </a:t>
            </a:r>
            <a:r>
              <a:rPr lang="en-GB" dirty="0" err="1">
                <a:solidFill>
                  <a:schemeClr val="tx1"/>
                </a:solidFill>
                <a:effectLst/>
              </a:rPr>
              <a:t>valid_data</a:t>
            </a:r>
            <a:r>
              <a:rPr lang="en-GB" dirty="0">
                <a:solidFill>
                  <a:schemeClr val="tx1"/>
                </a:solidFill>
                <a:effectLst/>
              </a:rPr>
              <a:t> = True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print()  # not part of the while loop</a:t>
            </a:r>
            <a:br>
              <a:rPr lang="en-GB" dirty="0">
                <a:solidFill>
                  <a:schemeClr val="tx1"/>
                </a:solidFill>
                <a:effectLst/>
              </a:rPr>
            </a:br>
            <a:r>
              <a:rPr lang="en-GB" dirty="0">
                <a:solidFill>
                  <a:schemeClr val="tx1"/>
                </a:solidFill>
                <a:effectLst/>
              </a:rPr>
              <a:t>print('Done')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C7E611-1BFD-2344-A59F-5AC6566E81B6}"/>
              </a:ext>
            </a:extLst>
          </p:cNvPr>
          <p:cNvSpPr txBox="1"/>
          <p:nvPr/>
        </p:nvSpPr>
        <p:spPr>
          <a:xfrm>
            <a:off x="6305942" y="4752485"/>
            <a:ext cx="2331743" cy="1600438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Please enter your age: -1</a:t>
            </a:r>
          </a:p>
          <a:p>
            <a:r>
              <a:rPr lang="en-GB" sz="1400" dirty="0">
                <a:solidFill>
                  <a:schemeClr val="tx1"/>
                </a:solidFill>
              </a:rPr>
              <a:t>invalid Age</a:t>
            </a:r>
          </a:p>
          <a:p>
            <a:r>
              <a:rPr lang="en-GB" sz="1400" dirty="0">
                <a:solidFill>
                  <a:schemeClr val="tx1"/>
                </a:solidFill>
              </a:rPr>
              <a:t>Please enter your age: 130</a:t>
            </a:r>
          </a:p>
          <a:p>
            <a:r>
              <a:rPr lang="en-GB" sz="1400" dirty="0">
                <a:solidFill>
                  <a:schemeClr val="tx1"/>
                </a:solidFill>
              </a:rPr>
              <a:t>invalid Age</a:t>
            </a:r>
          </a:p>
          <a:p>
            <a:r>
              <a:rPr lang="en-GB" sz="1400" dirty="0">
                <a:solidFill>
                  <a:schemeClr val="tx1"/>
                </a:solidFill>
              </a:rPr>
              <a:t>Please enter your age: 21</a:t>
            </a:r>
          </a:p>
          <a:p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D50527-FC77-6D43-9920-FBF22048D8CD}"/>
              </a:ext>
            </a:extLst>
          </p:cNvPr>
          <p:cNvSpPr txBox="1"/>
          <p:nvPr/>
        </p:nvSpPr>
        <p:spPr>
          <a:xfrm>
            <a:off x="6980111" y="873899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accent2"/>
                </a:solidFill>
              </a:rPr>
              <a:t>No do-while in Python</a:t>
            </a:r>
          </a:p>
        </p:txBody>
      </p:sp>
      <p:pic>
        <p:nvPicPr>
          <p:cNvPr id="11" name="Picture 10" descr="Light bulb ideas - Free Stock Photo by Merelize on Stockvault.net">
            <a:extLst>
              <a:ext uri="{FF2B5EF4-FFF2-40B4-BE49-F238E27FC236}">
                <a16:creationId xmlns:a16="http://schemas.microsoft.com/office/drawing/2014/main" id="{C480D61A-1B95-47E6-947B-F71C0FA6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706" y="837423"/>
            <a:ext cx="429282" cy="44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4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95126-CD77-E84C-96BD-2371FE373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5F8DD-0D52-544B-B3AD-C83335BF5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7" y="1369247"/>
            <a:ext cx="8913681" cy="4529138"/>
          </a:xfrm>
        </p:spPr>
        <p:txBody>
          <a:bodyPr/>
          <a:lstStyle/>
          <a:p>
            <a:r>
              <a:rPr lang="en-US" sz="2400" dirty="0"/>
              <a:t>Basic form iterates over an </a:t>
            </a:r>
            <a:r>
              <a:rPr lang="en-US" sz="2400" i="1" dirty="0"/>
              <a:t>iterable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sz="400" dirty="0"/>
          </a:p>
          <a:p>
            <a:pPr lvl="1"/>
            <a:r>
              <a:rPr lang="en-US" sz="2000" dirty="0"/>
              <a:t>note the indentation</a:t>
            </a:r>
          </a:p>
          <a:p>
            <a:r>
              <a:rPr lang="en-US" sz="2400" dirty="0"/>
              <a:t>Example</a:t>
            </a:r>
          </a:p>
          <a:p>
            <a:pPr lvl="2"/>
            <a:endParaRPr lang="en-US" sz="1800" dirty="0"/>
          </a:p>
          <a:p>
            <a:endParaRPr lang="en-US" sz="36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Can also do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7C926-242B-1E45-9811-BFCD3130CEA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B7613-304A-654F-810F-AAFC3BAF5B6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D2EFE-3BD7-CE49-AEF3-7C81A00BC1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6A5A64-8356-A44C-A1A0-58D6F5A3B28E}"/>
              </a:ext>
            </a:extLst>
          </p:cNvPr>
          <p:cNvSpPr txBox="1"/>
          <p:nvPr/>
        </p:nvSpPr>
        <p:spPr>
          <a:xfrm>
            <a:off x="1856656" y="1901058"/>
            <a:ext cx="403244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&lt;variable-name&gt;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range(...):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statement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2BFFCB-3935-B146-A066-91C7307481D6}"/>
              </a:ext>
            </a:extLst>
          </p:cNvPr>
          <p:cNvSpPr txBox="1"/>
          <p:nvPr/>
        </p:nvSpPr>
        <p:spPr>
          <a:xfrm>
            <a:off x="1496617" y="3493066"/>
            <a:ext cx="5112568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Loop over a set of values in a range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print('Print out values in a range')</a:t>
            </a:r>
          </a:p>
          <a:p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range(0, 10):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' ', end='')</a:t>
            </a:r>
          </a:p>
          <a:p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print('Done')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18403-41FF-554A-92BD-AE9C2D48B128}"/>
              </a:ext>
            </a:extLst>
          </p:cNvPr>
          <p:cNvSpPr txBox="1"/>
          <p:nvPr/>
        </p:nvSpPr>
        <p:spPr>
          <a:xfrm>
            <a:off x="5916880" y="4490042"/>
            <a:ext cx="2252633" cy="738664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Print out values in a range</a:t>
            </a:r>
          </a:p>
          <a:p>
            <a:r>
              <a:rPr lang="en-GB" sz="1400" dirty="0">
                <a:solidFill>
                  <a:schemeClr val="tx1"/>
                </a:solidFill>
              </a:rPr>
              <a:t>0  1  2  3  4  5  6  7  8  9  </a:t>
            </a:r>
          </a:p>
          <a:p>
            <a:r>
              <a:rPr lang="en-GB" sz="1400" dirty="0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52BED4-D9A3-2640-A564-93ADCFE9DA55}"/>
              </a:ext>
            </a:extLst>
          </p:cNvPr>
          <p:cNvSpPr txBox="1"/>
          <p:nvPr/>
        </p:nvSpPr>
        <p:spPr>
          <a:xfrm>
            <a:off x="2850322" y="5898385"/>
            <a:ext cx="453650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range(0, 10, 2):  # increments by 2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' ', end='')</a:t>
            </a:r>
          </a:p>
        </p:txBody>
      </p:sp>
    </p:spTree>
    <p:extLst>
      <p:ext uri="{BB962C8B-B14F-4D97-AF65-F5344CB8AC3E}">
        <p14:creationId xmlns:p14="http://schemas.microsoft.com/office/powerpoint/2010/main" val="1464049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B1A4978-CC10-DE40-B492-4AD196621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41" y="2132818"/>
            <a:ext cx="3213919" cy="44473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4035CD-A45C-1D48-99C7-11596B08C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loop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47056-2F73-774F-B818-B4E1B3F6C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choose to break out of a loop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8699D-D6F2-B142-B2B5-3CE2C612BE3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C520-2E9F-B74F-83B9-E49FE3E058F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5D52F-E85E-134F-80DF-6FB88E3199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E88673-54E8-0C40-92FA-328356EE0F28}"/>
              </a:ext>
            </a:extLst>
          </p:cNvPr>
          <p:cNvSpPr txBox="1"/>
          <p:nvPr/>
        </p:nvSpPr>
        <p:spPr>
          <a:xfrm>
            <a:off x="3512840" y="3083709"/>
            <a:ext cx="5502896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int(input('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 a number to check for: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range(0, 6):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==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' ', end='')</a:t>
            </a:r>
          </a:p>
          <a:p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print('Done')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05CDE1-4D97-8541-8911-7398E5DD2864}"/>
              </a:ext>
            </a:extLst>
          </p:cNvPr>
          <p:cNvSpPr txBox="1"/>
          <p:nvPr/>
        </p:nvSpPr>
        <p:spPr>
          <a:xfrm>
            <a:off x="6060001" y="5023068"/>
            <a:ext cx="3273897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a number to check for: </a:t>
            </a:r>
            <a:r>
              <a:rPr lang="en-GB" sz="1400" i="1" dirty="0">
                <a:solidFill>
                  <a:schemeClr val="tx1"/>
                </a:solidFill>
              </a:rPr>
              <a:t>3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0 1  2  Done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027C7B-F0A8-0F4E-B041-590F7E16853D}"/>
              </a:ext>
            </a:extLst>
          </p:cNvPr>
          <p:cNvSpPr txBox="1"/>
          <p:nvPr/>
        </p:nvSpPr>
        <p:spPr>
          <a:xfrm>
            <a:off x="6060002" y="4279217"/>
            <a:ext cx="3273897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a number to check for: </a:t>
            </a:r>
            <a:r>
              <a:rPr lang="en-GB" sz="1400" i="1" dirty="0">
                <a:solidFill>
                  <a:schemeClr val="tx1"/>
                </a:solidFill>
              </a:rPr>
              <a:t>7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0 1  2  3  4  5 Done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9E4DB9-3E81-6971-5001-2C6F762CA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33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DB41-47A5-8B4F-AFCB-AE6FB44A2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 loop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0A50C-B924-244C-8FE7-F02BE3177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choose just to skip current iteration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3000B-947A-6D41-A27A-FBD5C2501DF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224B8-402C-C943-9D98-C538C862C73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9D0A8-BABF-6B41-A8FA-EEC080DB12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51CC8EE-EDCC-9F48-88E2-127D30CAA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12" y="2159522"/>
            <a:ext cx="3501177" cy="436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2A4EC54-75D9-C342-BC8A-AA78AC191F2F}"/>
              </a:ext>
            </a:extLst>
          </p:cNvPr>
          <p:cNvSpPr txBox="1"/>
          <p:nvPr/>
        </p:nvSpPr>
        <p:spPr>
          <a:xfrm>
            <a:off x="4161013" y="2369901"/>
            <a:ext cx="4650232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range(0, 10):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' ', end='')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% 2 == 1: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continue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hey its an even number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love even numbers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print('Done')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050A60-E121-7F4A-AB94-AC13BA299BE0}"/>
              </a:ext>
            </a:extLst>
          </p:cNvPr>
          <p:cNvSpPr txBox="1"/>
          <p:nvPr/>
        </p:nvSpPr>
        <p:spPr>
          <a:xfrm>
            <a:off x="6751901" y="4117973"/>
            <a:ext cx="2594143" cy="2462213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0  hey its an even number</a:t>
            </a:r>
          </a:p>
          <a:p>
            <a:r>
              <a:rPr lang="en-GB" sz="1400" dirty="0">
                <a:solidFill>
                  <a:schemeClr val="tx1"/>
                </a:solidFill>
              </a:rPr>
              <a:t>we love even numbers</a:t>
            </a:r>
          </a:p>
          <a:p>
            <a:r>
              <a:rPr lang="en-GB" sz="1400" dirty="0">
                <a:solidFill>
                  <a:schemeClr val="tx1"/>
                </a:solidFill>
              </a:rPr>
              <a:t>1  2  hey its an even number</a:t>
            </a:r>
          </a:p>
          <a:p>
            <a:r>
              <a:rPr lang="en-GB" sz="1400" dirty="0">
                <a:solidFill>
                  <a:schemeClr val="tx1"/>
                </a:solidFill>
              </a:rPr>
              <a:t>we love even numbers</a:t>
            </a:r>
          </a:p>
          <a:p>
            <a:r>
              <a:rPr lang="en-GB" sz="1400" dirty="0">
                <a:solidFill>
                  <a:schemeClr val="tx1"/>
                </a:solidFill>
              </a:rPr>
              <a:t>3  4  hey its an even number</a:t>
            </a:r>
          </a:p>
          <a:p>
            <a:r>
              <a:rPr lang="en-GB" sz="1400" dirty="0">
                <a:solidFill>
                  <a:schemeClr val="tx1"/>
                </a:solidFill>
              </a:rPr>
              <a:t>we love even numbers</a:t>
            </a:r>
          </a:p>
          <a:p>
            <a:r>
              <a:rPr lang="en-GB" sz="1400" dirty="0">
                <a:solidFill>
                  <a:schemeClr val="tx1"/>
                </a:solidFill>
              </a:rPr>
              <a:t>5  6  hey its an even number</a:t>
            </a:r>
          </a:p>
          <a:p>
            <a:r>
              <a:rPr lang="en-GB" sz="1400" dirty="0">
                <a:solidFill>
                  <a:schemeClr val="tx1"/>
                </a:solidFill>
              </a:rPr>
              <a:t>we love even numbers</a:t>
            </a:r>
          </a:p>
          <a:p>
            <a:r>
              <a:rPr lang="en-GB" sz="1400" dirty="0">
                <a:solidFill>
                  <a:schemeClr val="tx1"/>
                </a:solidFill>
              </a:rPr>
              <a:t>7  8  hey its an even number</a:t>
            </a:r>
          </a:p>
          <a:p>
            <a:r>
              <a:rPr lang="en-GB" sz="1400" dirty="0">
                <a:solidFill>
                  <a:schemeClr val="tx1"/>
                </a:solidFill>
              </a:rPr>
              <a:t>we love even numbers</a:t>
            </a:r>
          </a:p>
          <a:p>
            <a:r>
              <a:rPr lang="en-GB" sz="1400" dirty="0">
                <a:solidFill>
                  <a:schemeClr val="tx1"/>
                </a:solidFill>
              </a:rPr>
              <a:t>9  Done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5A6EF4-5741-C436-AAE6-EFB9B650C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91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B83A-8240-6147-BB3C-4731E5B9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C306-97F1-C048-823F-56E72FB6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39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D4E9-76D0-6F4A-BAD8-FB63C10E5B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D678-DDAF-AB49-BFD8-6EA8C593E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A270-FC9E-3F42-AD7E-E626A8282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57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for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0"/>
            <a:ext cx="8913681" cy="4529138"/>
          </a:xfrm>
        </p:spPr>
        <p:txBody>
          <a:bodyPr/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statement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Using else and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elif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Nesting if statements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Comparison Operators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Logical Operators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If expressions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True and False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While Loops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loops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Break and Continue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0A77-6650-AB4C-8AE3-A76AD49315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33B-6FBC-5A4F-A217-54FB115C8A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77E55B-54AB-6344-A71C-76A806DD7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44" y="267460"/>
            <a:ext cx="1099840" cy="109984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FF4D041-C892-AF44-929F-6CA2995E1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112" y="2996952"/>
            <a:ext cx="1412776" cy="141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56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AD1D-DBE4-2644-8668-27AFF1383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if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56273-D8AD-A347-AE50-F716BC7D4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Basic structure - </a:t>
            </a:r>
            <a:r>
              <a:rPr lang="en-US" sz="2400" dirty="0">
                <a:solidFill>
                  <a:srgbClr val="0000FF"/>
                </a:solidFill>
              </a:rPr>
              <a:t>note indentation</a:t>
            </a:r>
          </a:p>
          <a:p>
            <a:pPr lvl="3"/>
            <a:endParaRPr lang="en-US" sz="850" dirty="0"/>
          </a:p>
          <a:p>
            <a:pPr lvl="3"/>
            <a:endParaRPr lang="en-US" sz="850" dirty="0"/>
          </a:p>
          <a:p>
            <a:pPr lvl="3"/>
            <a:endParaRPr lang="en-US" sz="1400" dirty="0"/>
          </a:p>
          <a:p>
            <a:pPr lvl="1"/>
            <a:r>
              <a:rPr lang="en-US" sz="2000" dirty="0"/>
              <a:t>Simple example</a:t>
            </a:r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pPr lvl="1"/>
            <a:r>
              <a:rPr lang="en-US" sz="2000" dirty="0"/>
              <a:t>Extending the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0396BF-5479-2346-B676-DF175490A7F5}"/>
              </a:ext>
            </a:extLst>
          </p:cNvPr>
          <p:cNvSpPr txBox="1"/>
          <p:nvPr/>
        </p:nvSpPr>
        <p:spPr>
          <a:xfrm>
            <a:off x="1528576" y="2195695"/>
            <a:ext cx="4248472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&lt;condition-evaluating-to-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statement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25BE0E2-47A1-5D4C-8A4E-B031D121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490" y="6458117"/>
            <a:ext cx="2309680" cy="333375"/>
          </a:xfrm>
        </p:spPr>
        <p:txBody>
          <a:bodyPr/>
          <a:lstStyle/>
          <a:p>
            <a:r>
              <a:rPr lang="en-GB" altLang="en-US"/>
              <a:t>04/08/23</a:t>
            </a:r>
            <a:endParaRPr lang="en-US" alt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818359-6DC3-5E4D-85DC-517527A4F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5410" y="6458117"/>
            <a:ext cx="3135180" cy="333375"/>
          </a:xfrm>
        </p:spPr>
        <p:txBody>
          <a:bodyPr/>
          <a:lstStyle/>
          <a:p>
            <a:r>
              <a:rPr lang="en-US" altLang="en-US"/>
              <a:t>flow of control</a:t>
            </a:r>
            <a:endParaRPr lang="en-US" alt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88ABFA-7D09-7A4C-8304-6C5B9CB31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6F290-D301-4864-9490-340EF11588D9}" type="slidenum">
              <a:rPr lang="en-US" altLang="en-US" smtClean="0"/>
              <a:pPr/>
              <a:t>3</a:t>
            </a:fld>
            <a:endParaRPr lang="en-US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AF135A-5CA3-0B41-9274-8231D6AF81B9}"/>
              </a:ext>
            </a:extLst>
          </p:cNvPr>
          <p:cNvSpPr txBox="1"/>
          <p:nvPr/>
        </p:nvSpPr>
        <p:spPr>
          <a:xfrm>
            <a:off x="1547270" y="3375964"/>
            <a:ext cx="4248472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int(input(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'Enter a number: 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))</a:t>
            </a:r>
          </a:p>
          <a:p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0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'is positive'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7A69F-1B00-1846-AE96-A9DB711EFF3B}"/>
              </a:ext>
            </a:extLst>
          </p:cNvPr>
          <p:cNvSpPr txBox="1"/>
          <p:nvPr/>
        </p:nvSpPr>
        <p:spPr>
          <a:xfrm>
            <a:off x="5500429" y="3722511"/>
            <a:ext cx="2681336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a number: </a:t>
            </a:r>
            <a:r>
              <a:rPr lang="en-GB" sz="1400" i="1" dirty="0">
                <a:solidFill>
                  <a:schemeClr val="tx1"/>
                </a:solidFill>
              </a:rPr>
              <a:t>1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1  is positive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A33445-FD97-BC4F-9F96-3BC94F9A9D88}"/>
              </a:ext>
            </a:extLst>
          </p:cNvPr>
          <p:cNvSpPr txBox="1"/>
          <p:nvPr/>
        </p:nvSpPr>
        <p:spPr>
          <a:xfrm>
            <a:off x="1547270" y="4768404"/>
            <a:ext cx="511256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int(input(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'Enter another number: 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))</a:t>
            </a:r>
          </a:p>
          <a:p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0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'is positive'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'squared is 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GB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'Bye'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F49BFB-B151-1D49-8974-99B99DCF4DD1}"/>
              </a:ext>
            </a:extLst>
          </p:cNvPr>
          <p:cNvSpPr txBox="1"/>
          <p:nvPr/>
        </p:nvSpPr>
        <p:spPr>
          <a:xfrm>
            <a:off x="6080218" y="5570582"/>
            <a:ext cx="2424691" cy="954107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another number: </a:t>
            </a:r>
            <a:r>
              <a:rPr lang="en-GB" sz="1400" i="1" dirty="0">
                <a:solidFill>
                  <a:schemeClr val="tx1"/>
                </a:solidFill>
              </a:rPr>
              <a:t>2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2  is positive</a:t>
            </a:r>
          </a:p>
          <a:p>
            <a:r>
              <a:rPr lang="en-GB" sz="1400" dirty="0">
                <a:solidFill>
                  <a:schemeClr val="tx1"/>
                </a:solidFill>
              </a:rPr>
              <a:t>2  squared is  4</a:t>
            </a:r>
          </a:p>
          <a:p>
            <a:r>
              <a:rPr lang="en-GB" sz="1400" dirty="0">
                <a:solidFill>
                  <a:schemeClr val="tx1"/>
                </a:solidFill>
              </a:rPr>
              <a:t>Bye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E9D62F-5455-D0D7-FD4F-7E6A4F671D2E}"/>
              </a:ext>
            </a:extLst>
          </p:cNvPr>
          <p:cNvSpPr txBox="1"/>
          <p:nvPr/>
        </p:nvSpPr>
        <p:spPr>
          <a:xfrm>
            <a:off x="6393160" y="568848"/>
            <a:ext cx="3352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</a:rPr>
              <a:t>Layout is key in Python;</a:t>
            </a:r>
          </a:p>
          <a:p>
            <a:r>
              <a:rPr lang="en-GB" dirty="0">
                <a:solidFill>
                  <a:srgbClr val="0000FF"/>
                </a:solidFill>
              </a:rPr>
              <a:t>It helps define structure of </a:t>
            </a:r>
            <a:r>
              <a:rPr lang="en-GB" dirty="0" err="1">
                <a:solidFill>
                  <a:srgbClr val="0000FF"/>
                </a:solidFill>
              </a:rPr>
              <a:t>pgm</a:t>
            </a:r>
            <a:endParaRPr lang="en-GB" dirty="0">
              <a:solidFill>
                <a:srgbClr val="0000FF"/>
              </a:solidFill>
            </a:endParaRPr>
          </a:p>
        </p:txBody>
      </p:sp>
      <p:pic>
        <p:nvPicPr>
          <p:cNvPr id="13" name="Picture 12" descr="Light bulb ideas - Free Stock Photo by Merelize on Stockvault.net">
            <a:extLst>
              <a:ext uri="{FF2B5EF4-FFF2-40B4-BE49-F238E27FC236}">
                <a16:creationId xmlns:a16="http://schemas.microsoft.com/office/drawing/2014/main" id="{F9C5CDD8-70DC-1A20-1464-F806FED26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742" y="519936"/>
            <a:ext cx="666660" cy="686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3654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76ACE-0EE3-F64B-B819-01E1D666F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else and </a:t>
            </a:r>
            <a:r>
              <a:rPr lang="en-US" dirty="0" err="1"/>
              <a:t>elif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58FEE-90A2-CF40-AD3A-AEB26C3B0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Optionally can have else</a:t>
            </a:r>
          </a:p>
          <a:p>
            <a:endParaRPr lang="en-US" sz="2400" dirty="0"/>
          </a:p>
          <a:p>
            <a:endParaRPr lang="en-US" sz="2400" dirty="0"/>
          </a:p>
          <a:p>
            <a:pPr lvl="2"/>
            <a:endParaRPr lang="en-US" sz="1800" dirty="0"/>
          </a:p>
          <a:p>
            <a:r>
              <a:rPr lang="en-US" sz="2400" dirty="0"/>
              <a:t>Also, additional conditional tests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6C3D-A964-4349-8E29-FA611A2359D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5AB24-143D-C347-AEF4-AA608D327AA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842AE-55D4-2B4D-948A-1451BA6EB5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B6549F-136F-D84B-A8F2-826F8D79CF6C}"/>
              </a:ext>
            </a:extLst>
          </p:cNvPr>
          <p:cNvSpPr txBox="1"/>
          <p:nvPr/>
        </p:nvSpPr>
        <p:spPr>
          <a:xfrm>
            <a:off x="1064568" y="2216013"/>
            <a:ext cx="6192688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int(input('Enter yet another number: '))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 0: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print('Its negative')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print('Its not negative')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E15F5E-B1D0-5C47-B943-6F971870DAD9}"/>
              </a:ext>
            </a:extLst>
          </p:cNvPr>
          <p:cNvSpPr txBox="1"/>
          <p:nvPr/>
        </p:nvSpPr>
        <p:spPr>
          <a:xfrm>
            <a:off x="6105128" y="2486920"/>
            <a:ext cx="2923673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yet another number: </a:t>
            </a:r>
            <a:r>
              <a:rPr lang="en-GB" sz="1400" i="1" dirty="0">
                <a:solidFill>
                  <a:schemeClr val="tx1"/>
                </a:solidFill>
              </a:rPr>
              <a:t>1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Its not negative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77905F-20B7-FE40-A67F-B2B0DD7D3821}"/>
              </a:ext>
            </a:extLst>
          </p:cNvPr>
          <p:cNvSpPr txBox="1"/>
          <p:nvPr/>
        </p:nvSpPr>
        <p:spPr>
          <a:xfrm>
            <a:off x="6105127" y="3274032"/>
            <a:ext cx="2923673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yet another number: </a:t>
            </a:r>
            <a:r>
              <a:rPr lang="en-GB" sz="1400" i="1" dirty="0">
                <a:solidFill>
                  <a:schemeClr val="tx1"/>
                </a:solidFill>
              </a:rPr>
              <a:t>-1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Its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2FB7C-4C89-3E4B-A379-96CB2AB586DF}"/>
              </a:ext>
            </a:extLst>
          </p:cNvPr>
          <p:cNvSpPr txBox="1"/>
          <p:nvPr/>
        </p:nvSpPr>
        <p:spPr>
          <a:xfrm>
            <a:off x="1064568" y="4401408"/>
            <a:ext cx="6192688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savings = float(input("Enter how much you have in savings: "))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savings == 0: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print("Sorry no savings")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elif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savings &lt; 500: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print('Well done')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print('Thank you')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7A0F1C-65E8-124C-BFB5-6CB644521A98}"/>
              </a:ext>
            </a:extLst>
          </p:cNvPr>
          <p:cNvSpPr txBox="1"/>
          <p:nvPr/>
        </p:nvSpPr>
        <p:spPr>
          <a:xfrm>
            <a:off x="5058632" y="5465580"/>
            <a:ext cx="3970168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Enter how much you have in savings: </a:t>
            </a:r>
            <a:r>
              <a:rPr lang="en-GB" sz="1400" i="1" dirty="0">
                <a:solidFill>
                  <a:schemeClr val="tx1"/>
                </a:solidFill>
              </a:rPr>
              <a:t>400</a:t>
            </a:r>
            <a:endParaRPr lang="en-GB" sz="1400" dirty="0">
              <a:solidFill>
                <a:schemeClr val="tx1"/>
              </a:solidFill>
            </a:endParaRPr>
          </a:p>
          <a:p>
            <a:r>
              <a:rPr lang="en-GB" sz="1400" dirty="0">
                <a:solidFill>
                  <a:schemeClr val="tx1"/>
                </a:solidFill>
              </a:rPr>
              <a:t>Well done</a:t>
            </a:r>
          </a:p>
        </p:txBody>
      </p:sp>
    </p:spTree>
    <p:extLst>
      <p:ext uri="{BB962C8B-B14F-4D97-AF65-F5344CB8AC3E}">
        <p14:creationId xmlns:p14="http://schemas.microsoft.com/office/powerpoint/2010/main" val="296488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3AE7C-0573-9E4E-AAB2-10EB8BE94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if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3422C-64C9-1743-AF07-4CA88A429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00200"/>
            <a:ext cx="8913681" cy="603085"/>
          </a:xfrm>
        </p:spPr>
        <p:txBody>
          <a:bodyPr/>
          <a:lstStyle/>
          <a:p>
            <a:r>
              <a:rPr lang="en-US" dirty="0"/>
              <a:t>Can nest one if statement inside another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2673B-1BC1-0A40-8A38-92F9982DDA9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CE7E7-839A-B443-B739-A08C39401DB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F360B-4CD4-6C4F-8D47-0ACA9A80F8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A4EAF6-7A4A-644D-ADBA-47428E295AA3}"/>
              </a:ext>
            </a:extLst>
          </p:cNvPr>
          <p:cNvSpPr txBox="1"/>
          <p:nvPr/>
        </p:nvSpPr>
        <p:spPr>
          <a:xfrm>
            <a:off x="1575629" y="2564904"/>
            <a:ext cx="446449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snowing =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  <a:endParaRPr lang="en-GB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 = -1</a:t>
            </a:r>
          </a:p>
          <a:p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temp &lt; 0: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freezing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snowing: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on boots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for Hot Chocolate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832B01-9A73-2847-86E4-63D2AC4392BE}"/>
              </a:ext>
            </a:extLst>
          </p:cNvPr>
          <p:cNvSpPr txBox="1"/>
          <p:nvPr/>
        </p:nvSpPr>
        <p:spPr>
          <a:xfrm>
            <a:off x="4952140" y="4783285"/>
            <a:ext cx="2923673" cy="954107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It is freezing</a:t>
            </a:r>
          </a:p>
          <a:p>
            <a:r>
              <a:rPr lang="en-GB" sz="1400" dirty="0">
                <a:solidFill>
                  <a:schemeClr val="tx1"/>
                </a:solidFill>
              </a:rPr>
              <a:t>Put on boots</a:t>
            </a:r>
          </a:p>
          <a:p>
            <a:r>
              <a:rPr lang="en-GB" sz="1400" dirty="0">
                <a:solidFill>
                  <a:schemeClr val="tx1"/>
                </a:solidFill>
              </a:rPr>
              <a:t>Time for Hot Chocolate</a:t>
            </a:r>
          </a:p>
          <a:p>
            <a:r>
              <a:rPr lang="en-GB" sz="1400" dirty="0">
                <a:solidFill>
                  <a:schemeClr val="tx1"/>
                </a:solidFill>
              </a:rPr>
              <a:t>Bye</a:t>
            </a:r>
          </a:p>
        </p:txBody>
      </p:sp>
      <p:pic>
        <p:nvPicPr>
          <p:cNvPr id="9" name="Picture 8" descr="Light bulb ideas - Free Stock Photo by Merelize on Stockvault.net">
            <a:extLst>
              <a:ext uri="{FF2B5EF4-FFF2-40B4-BE49-F238E27FC236}">
                <a16:creationId xmlns:a16="http://schemas.microsoft.com/office/drawing/2014/main" id="{A99A7D52-26FE-3063-75FC-DD0551075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232" y="2495172"/>
            <a:ext cx="429282" cy="442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31B3B08-DA66-9F6C-88FE-A83917A307D3}"/>
              </a:ext>
            </a:extLst>
          </p:cNvPr>
          <p:cNvSpPr txBox="1"/>
          <p:nvPr/>
        </p:nvSpPr>
        <p:spPr>
          <a:xfrm>
            <a:off x="6907544" y="2937456"/>
            <a:ext cx="2768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</a:rPr>
              <a:t>Note style of checking for snowing –  it is already a bool</a:t>
            </a:r>
          </a:p>
        </p:txBody>
      </p:sp>
    </p:spTree>
    <p:extLst>
      <p:ext uri="{BB962C8B-B14F-4D97-AF65-F5344CB8AC3E}">
        <p14:creationId xmlns:p14="http://schemas.microsoft.com/office/powerpoint/2010/main" val="1077739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Return True or False</a:t>
            </a:r>
          </a:p>
          <a:p>
            <a:pPr lvl="1"/>
            <a:endParaRPr lang="en-US" sz="1600" b="1" kern="1200" dirty="0">
              <a:solidFill>
                <a:srgbClr val="0000CD"/>
              </a:solidFill>
              <a:latin typeface="Courier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0A77-6650-AB4C-8AE3-A76AD49315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33B-6FBC-5A4F-A217-54FB115C8A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96FAE9D-69EE-8E45-A18C-C64420B219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95349"/>
              </p:ext>
            </p:extLst>
          </p:nvPr>
        </p:nvGraphicFramePr>
        <p:xfrm>
          <a:off x="704528" y="2316480"/>
          <a:ext cx="8280921" cy="3512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948591937"/>
                    </a:ext>
                  </a:extLst>
                </a:gridCol>
                <a:gridCol w="4608512">
                  <a:extLst>
                    <a:ext uri="{9D8B030D-6E8A-4147-A177-3AD203B41FA5}">
                      <a16:colId xmlns:a16="http://schemas.microsoft.com/office/drawing/2014/main" val="2636538029"/>
                    </a:ext>
                  </a:extLst>
                </a:gridCol>
                <a:gridCol w="2520281">
                  <a:extLst>
                    <a:ext uri="{9D8B030D-6E8A-4147-A177-3AD203B41FA5}">
                      <a16:colId xmlns:a16="http://schemas.microsoft.com/office/drawing/2014/main" val="13921909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Operator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Description 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Example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3600367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==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Tests if two values are equal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Menlo" panose="020B0609030804020204" pitchFamily="49" charset="0"/>
                        </a:rPr>
                        <a:t>3 == 3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1340538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!=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Tests that two values are </a:t>
                      </a:r>
                      <a:r>
                        <a:rPr lang="en-GB" i="1">
                          <a:effectLst/>
                          <a:latin typeface="Calibri" panose="020F0502020204030204" pitchFamily="34" charset="0"/>
                        </a:rPr>
                        <a:t>not</a:t>
                      </a:r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 equal to each other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Menlo" panose="020B0609030804020204" pitchFamily="49" charset="0"/>
                        </a:rPr>
                        <a:t>2 != 3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2501321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&lt; 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Tests to see if the left-hand value is less than the right-hand value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Menlo" panose="020B0609030804020204" pitchFamily="49" charset="0"/>
                        </a:rPr>
                        <a:t>2 &lt; 3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22622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&gt;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Tests if the left-hand value is greater than the right-hand value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Menlo" panose="020B0609030804020204" pitchFamily="49" charset="0"/>
                        </a:rPr>
                        <a:t>3 &gt; 2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1248375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&lt;=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Calibri" panose="020F0502020204030204" pitchFamily="34" charset="0"/>
                        </a:rPr>
                        <a:t>Tests if the left-hand value is less than </a:t>
                      </a:r>
                      <a:r>
                        <a:rPr lang="en-GB" i="1" dirty="0">
                          <a:effectLst/>
                          <a:latin typeface="Calibri" panose="020F0502020204030204" pitchFamily="34" charset="0"/>
                        </a:rPr>
                        <a:t>or</a:t>
                      </a:r>
                      <a:r>
                        <a:rPr lang="en-GB" dirty="0">
                          <a:effectLst/>
                          <a:latin typeface="Calibri" panose="020F0502020204030204" pitchFamily="34" charset="0"/>
                        </a:rPr>
                        <a:t> equal to the right-hand value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Menlo" panose="020B0609030804020204" pitchFamily="49" charset="0"/>
                        </a:rPr>
                        <a:t>3 &lt;= 4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140648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&gt;=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Tests if the left-hand value is greater than or equal to the right-hand value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Menlo" panose="020B0609030804020204" pitchFamily="49" charset="0"/>
                        </a:rPr>
                        <a:t>5 &gt;= 4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1830907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4662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6B07-D599-F84A-9914-8F23068FA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5012-3A0C-9A4F-ADBC-DF6AFE449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Combine Boolean expression together</a:t>
            </a:r>
          </a:p>
          <a:p>
            <a:endParaRPr lang="en-US" sz="24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rtl="0" eaLnBrk="0" fontAlgn="base" hangingPunct="0"/>
            <a:r>
              <a:rPr lang="en-US" sz="2400" dirty="0">
                <a:solidFill>
                  <a:srgbClr val="000000"/>
                </a:solidFill>
                <a:effectLst/>
              </a:rPr>
              <a:t>Can use logical operations </a:t>
            </a:r>
            <a:endParaRPr lang="en-US" sz="2400" dirty="0">
              <a:effectLst/>
            </a:endParaRPr>
          </a:p>
          <a:p>
            <a:pPr lvl="1"/>
            <a:r>
              <a:rPr lang="en-US" sz="2000" dirty="0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</a:rPr>
              <a:t>to combine Boolean conditions together</a:t>
            </a:r>
            <a:r>
              <a:rPr lang="en-US" sz="1800" dirty="0"/>
              <a:t> </a:t>
            </a:r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F4B8C-4048-D340-9127-A670A3E07F4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0E05-E7B5-AA40-BDB9-278ACE33F46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DCAD-3F73-0E4E-A130-FD3846E730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F48CDFD-1834-3342-B54C-C96E7F9C7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4848888"/>
              </p:ext>
            </p:extLst>
          </p:nvPr>
        </p:nvGraphicFramePr>
        <p:xfrm>
          <a:off x="992560" y="2060848"/>
          <a:ext cx="8208912" cy="1941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6884">
                  <a:extLst>
                    <a:ext uri="{9D8B030D-6E8A-4147-A177-3AD203B41FA5}">
                      <a16:colId xmlns:a16="http://schemas.microsoft.com/office/drawing/2014/main" val="1662380998"/>
                    </a:ext>
                  </a:extLst>
                </a:gridCol>
                <a:gridCol w="3975724">
                  <a:extLst>
                    <a:ext uri="{9D8B030D-6E8A-4147-A177-3AD203B41FA5}">
                      <a16:colId xmlns:a16="http://schemas.microsoft.com/office/drawing/2014/main" val="3426363387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val="11776876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Operator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b="1">
                          <a:effectLst/>
                          <a:latin typeface="Calibri" panose="020F0502020204030204" pitchFamily="34" charset="0"/>
                        </a:rPr>
                        <a:t>Example</a:t>
                      </a:r>
                      <a:endParaRPr lang="en-GB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284262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and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  <a:latin typeface="Calibri" panose="020F0502020204030204" pitchFamily="34" charset="0"/>
                        </a:rPr>
                        <a:t>Returns True if both left and right are true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Menlo" panose="020B0609030804020204" pitchFamily="49" charset="0"/>
                        </a:rPr>
                        <a:t>3 &lt; 4 and 5 &gt; 4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2044922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or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Calibri" panose="020F0502020204030204" pitchFamily="34" charset="0"/>
                        </a:rPr>
                        <a:t>Returns True if either the left or the right is true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Menlo" panose="020B0609030804020204" pitchFamily="49" charset="0"/>
                        </a:rPr>
                        <a:t>3 &lt; 4 or 3 </a:t>
                      </a:r>
                      <a:r>
                        <a:rPr lang="en-GB">
                          <a:effectLst/>
                          <a:latin typeface="Menlo" panose="020B0609030804020204" pitchFamily="49" charset="0"/>
                        </a:rPr>
                        <a:t>&gt; 5</a:t>
                      </a:r>
                      <a:endParaRPr lang="en-GB" dirty="0">
                        <a:effectLst/>
                        <a:latin typeface="Menlo" panose="020B0609030804020204" pitchFamily="49" charset="0"/>
                      </a:endParaRP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2345961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effectLst/>
                          <a:latin typeface="Menlo" panose="020B0609030804020204" pitchFamily="49" charset="0"/>
                        </a:rPr>
                        <a:t>not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Calibri" panose="020F0502020204030204" pitchFamily="34" charset="0"/>
                        </a:rPr>
                        <a:t>Returns True if the value being tested is False</a:t>
                      </a:r>
                    </a:p>
                  </a:txBody>
                  <a:tcPr marL="0" marR="51435" marT="51435" marB="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  <a:latin typeface="Menlo" panose="020B0609030804020204" pitchFamily="49" charset="0"/>
                        </a:rPr>
                        <a:t>not 3 &lt; 2</a:t>
                      </a:r>
                    </a:p>
                  </a:txBody>
                  <a:tcPr marL="0" marR="51435" marT="51435" marB="0" anchor="ctr"/>
                </a:tc>
                <a:extLst>
                  <a:ext uri="{0D108BD9-81ED-4DB2-BD59-A6C34878D82A}">
                    <a16:rowId xmlns:a16="http://schemas.microsoft.com/office/drawing/2014/main" val="160203135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647452B-D8B4-FB4D-B5C8-4A25348E9185}"/>
              </a:ext>
            </a:extLst>
          </p:cNvPr>
          <p:cNvSpPr txBox="1"/>
          <p:nvPr/>
        </p:nvSpPr>
        <p:spPr>
          <a:xfrm>
            <a:off x="3019293" y="4911210"/>
            <a:ext cx="3135180" cy="1815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= 15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 =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None</a:t>
            </a:r>
            <a:b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&gt; 12 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&lt; 20: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status =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'teenager'</a:t>
            </a:r>
            <a:b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status = 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'not teenager'</a:t>
            </a:r>
            <a:b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print(status)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68A7A4-E014-704D-97DF-49D85A2E500E}"/>
              </a:ext>
            </a:extLst>
          </p:cNvPr>
          <p:cNvSpPr txBox="1"/>
          <p:nvPr/>
        </p:nvSpPr>
        <p:spPr>
          <a:xfrm>
            <a:off x="5956472" y="5819151"/>
            <a:ext cx="1368152" cy="338554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</a:rPr>
              <a:t>teenager</a:t>
            </a:r>
          </a:p>
        </p:txBody>
      </p:sp>
    </p:spTree>
    <p:extLst>
      <p:ext uri="{BB962C8B-B14F-4D97-AF65-F5344CB8AC3E}">
        <p14:creationId xmlns:p14="http://schemas.microsoft.com/office/powerpoint/2010/main" val="344493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83800-1E6B-4A93-87D3-3D70E59B3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AFC74-2DAB-4FF2-A66B-288CACB8B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Shorthand form of an if statement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returns a value</a:t>
            </a:r>
          </a:p>
          <a:p>
            <a:pPr lvl="1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has the from</a:t>
            </a:r>
          </a:p>
          <a:p>
            <a:pPr lvl="1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 example</a:t>
            </a:r>
          </a:p>
          <a:p>
            <a:pPr lvl="2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2FD1DA-03B8-3E41-9890-7300BB69A5B2}"/>
              </a:ext>
            </a:extLst>
          </p:cNvPr>
          <p:cNvSpPr txBox="1"/>
          <p:nvPr/>
        </p:nvSpPr>
        <p:spPr>
          <a:xfrm>
            <a:off x="1468428" y="4005064"/>
            <a:ext cx="6823548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= 15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status = 'teenager'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age &gt; 12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age &lt; 20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'not teenager'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print(status)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B29BB-2E28-CA45-9327-14DBE0F90485}"/>
              </a:ext>
            </a:extLst>
          </p:cNvPr>
          <p:cNvSpPr txBox="1"/>
          <p:nvPr/>
        </p:nvSpPr>
        <p:spPr>
          <a:xfrm>
            <a:off x="1468428" y="2996952"/>
            <a:ext cx="489654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&lt;result1&gt;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&lt;condition-is-met&gt;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&lt;result2&gt;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A2426B-1500-DD45-8187-41AA2BCEA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altLang="en-US"/>
              <a:t>04/08/23</a:t>
            </a:r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709CB-33A4-9F4F-AAAF-20DA35E05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flow of control</a:t>
            </a:r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8DBEDC-77F3-3343-B573-35D57E659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6F290-D301-4864-9490-340EF11588D9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8146B5-6422-5440-9064-DB858C4F0F6A}"/>
              </a:ext>
            </a:extLst>
          </p:cNvPr>
          <p:cNvSpPr txBox="1"/>
          <p:nvPr/>
        </p:nvSpPr>
        <p:spPr>
          <a:xfrm>
            <a:off x="7373084" y="4759117"/>
            <a:ext cx="1368152" cy="307777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teenager</a:t>
            </a:r>
          </a:p>
        </p:txBody>
      </p:sp>
    </p:spTree>
    <p:extLst>
      <p:ext uri="{BB962C8B-B14F-4D97-AF65-F5344CB8AC3E}">
        <p14:creationId xmlns:p14="http://schemas.microsoft.com/office/powerpoint/2010/main" val="992501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109F8-DDA1-0542-A970-D3D2B933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True and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9553C-5184-704D-8871-58B2065EF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00" y="1602000"/>
            <a:ext cx="8210872" cy="4536504"/>
          </a:xfrm>
        </p:spPr>
        <p:txBody>
          <a:bodyPr>
            <a:normAutofit/>
          </a:bodyPr>
          <a:lstStyle/>
          <a:p>
            <a:pPr>
              <a:lnSpc>
                <a:spcPct val="135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Python is flexible on what is equivalent to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False</a:t>
            </a:r>
          </a:p>
          <a:p>
            <a:pPr lvl="1"/>
            <a:r>
              <a:rPr lang="en-GB" sz="2000" dirty="0"/>
              <a:t>0, '' (empty strings), None equate to False</a:t>
            </a:r>
          </a:p>
          <a:p>
            <a:pPr lvl="1"/>
            <a:r>
              <a:rPr lang="en-GB" sz="2000" dirty="0"/>
              <a:t>Non zero, non empty strings, any object equate to True</a:t>
            </a:r>
          </a:p>
          <a:p>
            <a:pPr lvl="1">
              <a:lnSpc>
                <a:spcPct val="135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35000"/>
              </a:lnSpc>
            </a:pPr>
            <a:r>
              <a:rPr lang="en-US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practice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to use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False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0FC6C-12AB-9142-9B63-8990EA257C8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04/08/23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E4759-207E-B84C-878C-71ED81BF43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flow of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9B5F4-6786-2B4A-803B-B26EFCCC23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pic>
        <p:nvPicPr>
          <p:cNvPr id="3076" name="Picture 4" descr="Light bulb ideas - Free Stock Photo by Merelize on Stockvault.net">
            <a:extLst>
              <a:ext uri="{FF2B5EF4-FFF2-40B4-BE49-F238E27FC236}">
                <a16:creationId xmlns:a16="http://schemas.microsoft.com/office/drawing/2014/main" id="{7C4B8A22-C218-3211-92AD-54C4F9242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976" y="333989"/>
            <a:ext cx="951136" cy="9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73574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AD74F87043FE4BBEC8356891FA714D" ma:contentTypeVersion="18" ma:contentTypeDescription="Create a new document." ma:contentTypeScope="" ma:versionID="0c9bc5073caab55cb2503ba2aa9cde78">
  <xsd:schema xmlns:xsd="http://www.w3.org/2001/XMLSchema" xmlns:xs="http://www.w3.org/2001/XMLSchema" xmlns:p="http://schemas.microsoft.com/office/2006/metadata/properties" xmlns:ns2="9fb8aed9-18ea-4990-b6df-e8f930c0c77e" xmlns:ns3="e3a1f265-f3cd-47b6-9d44-dc00e5335d51" targetNamespace="http://schemas.microsoft.com/office/2006/metadata/properties" ma:root="true" ma:fieldsID="ea388e15b1f598d13bb8617f56dd33c9" ns2:_="" ns3:_="">
    <xsd:import namespace="9fb8aed9-18ea-4990-b6df-e8f930c0c77e"/>
    <xsd:import namespace="e3a1f265-f3cd-47b6-9d44-dc00e5335d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b8aed9-18ea-4990-b6df-e8f930c0c7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7d1192a-2871-4298-a001-842a7ff492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a1f265-f3cd-47b6-9d44-dc00e5335d5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539b099-8b9a-46f9-85e8-c3c34681703d}" ma:internalName="TaxCatchAll" ma:showField="CatchAllData" ma:web="e3a1f265-f3cd-47b6-9d44-dc00e5335d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3CAD65-D05D-4EC6-BDDD-B6E3EDDBC1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b8aed9-18ea-4990-b6df-e8f930c0c77e"/>
    <ds:schemaRef ds:uri="e3a1f265-f3cd-47b6-9d44-dc00e5335d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5929B-F44C-4971-BE86-A4F3BF0A8BF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1091</TotalTime>
  <Words>1268</Words>
  <Application>Microsoft Macintosh PowerPoint</Application>
  <PresentationFormat>A4 Paper (210x297 mm)</PresentationFormat>
  <Paragraphs>246</Paragraphs>
  <Slides>14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Courier</vt:lpstr>
      <vt:lpstr>Garamond</vt:lpstr>
      <vt:lpstr>Menlo</vt:lpstr>
      <vt:lpstr>Times New Roman</vt:lpstr>
      <vt:lpstr>Verdana</vt:lpstr>
      <vt:lpstr>Wingdings</vt:lpstr>
      <vt:lpstr>Default Design</vt:lpstr>
      <vt:lpstr>1_Default Design</vt:lpstr>
      <vt:lpstr>Flow of Control</vt:lpstr>
      <vt:lpstr>Plan for Session</vt:lpstr>
      <vt:lpstr>The if Statement</vt:lpstr>
      <vt:lpstr>Using else and elif</vt:lpstr>
      <vt:lpstr>Nesting if statements</vt:lpstr>
      <vt:lpstr>Comparison Operators</vt:lpstr>
      <vt:lpstr>Logical Operators</vt:lpstr>
      <vt:lpstr>If expressions</vt:lpstr>
      <vt:lpstr>A note on True and False</vt:lpstr>
      <vt:lpstr>While (conditional) loops</vt:lpstr>
      <vt:lpstr>For Loop</vt:lpstr>
      <vt:lpstr>Break loop statement</vt:lpstr>
      <vt:lpstr>Continue loop statement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jh</dc:creator>
  <cp:lastModifiedBy>Kevin Cunningham</cp:lastModifiedBy>
  <cp:revision>125</cp:revision>
  <cp:lastPrinted>2023-08-04T08:39:02Z</cp:lastPrinted>
  <dcterms:modified xsi:type="dcterms:W3CDTF">2025-02-24T08:07:43Z</dcterms:modified>
</cp:coreProperties>
</file>

<file path=docProps/thumbnail.jpeg>
</file>